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1" r:id="rId2"/>
    <p:sldId id="275" r:id="rId3"/>
    <p:sldId id="257" r:id="rId4"/>
    <p:sldId id="270" r:id="rId5"/>
    <p:sldId id="260" r:id="rId6"/>
    <p:sldId id="259" r:id="rId7"/>
    <p:sldId id="263" r:id="rId8"/>
    <p:sldId id="264" r:id="rId9"/>
    <p:sldId id="271" r:id="rId10"/>
    <p:sldId id="277" r:id="rId11"/>
    <p:sldId id="265" r:id="rId12"/>
    <p:sldId id="266" r:id="rId13"/>
    <p:sldId id="267" r:id="rId14"/>
    <p:sldId id="269" r:id="rId15"/>
    <p:sldId id="268" r:id="rId16"/>
    <p:sldId id="256" r:id="rId17"/>
    <p:sldId id="272" r:id="rId18"/>
    <p:sldId id="273" r:id="rId1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0" autoAdjust="0"/>
    <p:restoredTop sz="79661" autoAdjust="0"/>
  </p:normalViewPr>
  <p:slideViewPr>
    <p:cSldViewPr>
      <p:cViewPr varScale="1">
        <p:scale>
          <a:sx n="73" d="100"/>
          <a:sy n="73" d="100"/>
        </p:scale>
        <p:origin x="-147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573878-5995-484E-B408-A1F95374D4D5}" type="datetimeFigureOut">
              <a:rPr lang="es-ES" smtClean="0"/>
              <a:pPr/>
              <a:t>10/03/2014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FC03A4-7042-46CF-BD30-8889416EA65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8406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C03A4-7042-46CF-BD30-8889416EA657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C03A4-7042-46CF-BD30-8889416EA657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C03A4-7042-46CF-BD30-8889416EA657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C03A4-7042-46CF-BD30-8889416EA657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C03A4-7042-46CF-BD30-8889416EA657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C03A4-7042-46CF-BD30-8889416EA657}" type="slidenum">
              <a:rPr lang="es-ES" smtClean="0"/>
              <a:pPr/>
              <a:t>16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C03A4-7042-46CF-BD30-8889416EA657}" type="slidenum">
              <a:rPr lang="es-ES" smtClean="0"/>
              <a:pPr/>
              <a:t>17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5A346-BB32-4CEB-ADF5-082DBA9D8E42}" type="datetimeFigureOut">
              <a:rPr lang="es-ES" smtClean="0"/>
              <a:pPr/>
              <a:t>10/03/2014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2E624-1E90-46E3-9DDD-A2BF2AFDC91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5725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5A346-BB32-4CEB-ADF5-082DBA9D8E42}" type="datetimeFigureOut">
              <a:rPr lang="es-ES" smtClean="0"/>
              <a:pPr/>
              <a:t>10/03/2014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2E624-1E90-46E3-9DDD-A2BF2AFDC91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3960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5A346-BB32-4CEB-ADF5-082DBA9D8E42}" type="datetimeFigureOut">
              <a:rPr lang="es-ES" smtClean="0"/>
              <a:pPr/>
              <a:t>10/03/2014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2E624-1E90-46E3-9DDD-A2BF2AFDC91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1561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5A346-BB32-4CEB-ADF5-082DBA9D8E42}" type="datetimeFigureOut">
              <a:rPr lang="es-ES" smtClean="0"/>
              <a:pPr/>
              <a:t>10/03/2014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2E624-1E90-46E3-9DDD-A2BF2AFDC91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697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5A346-BB32-4CEB-ADF5-082DBA9D8E42}" type="datetimeFigureOut">
              <a:rPr lang="es-ES" smtClean="0"/>
              <a:pPr/>
              <a:t>10/03/2014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2E624-1E90-46E3-9DDD-A2BF2AFDC91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7117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5A346-BB32-4CEB-ADF5-082DBA9D8E42}" type="datetimeFigureOut">
              <a:rPr lang="es-ES" smtClean="0"/>
              <a:pPr/>
              <a:t>10/03/2014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2E624-1E90-46E3-9DDD-A2BF2AFDC91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7368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5A346-BB32-4CEB-ADF5-082DBA9D8E42}" type="datetimeFigureOut">
              <a:rPr lang="es-ES" smtClean="0"/>
              <a:pPr/>
              <a:t>10/03/2014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2E624-1E90-46E3-9DDD-A2BF2AFDC91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575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5A346-BB32-4CEB-ADF5-082DBA9D8E42}" type="datetimeFigureOut">
              <a:rPr lang="es-ES" smtClean="0"/>
              <a:pPr/>
              <a:t>10/03/2014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2E624-1E90-46E3-9DDD-A2BF2AFDC91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2818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5A346-BB32-4CEB-ADF5-082DBA9D8E42}" type="datetimeFigureOut">
              <a:rPr lang="es-ES" smtClean="0"/>
              <a:pPr/>
              <a:t>10/03/2014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2E624-1E90-46E3-9DDD-A2BF2AFDC91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3843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5A346-BB32-4CEB-ADF5-082DBA9D8E42}" type="datetimeFigureOut">
              <a:rPr lang="es-ES" smtClean="0"/>
              <a:pPr/>
              <a:t>10/03/2014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2E624-1E90-46E3-9DDD-A2BF2AFDC91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094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5A346-BB32-4CEB-ADF5-082DBA9D8E42}" type="datetimeFigureOut">
              <a:rPr lang="es-ES" smtClean="0"/>
              <a:pPr/>
              <a:t>10/03/2014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2E624-1E90-46E3-9DDD-A2BF2AFDC91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448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5A346-BB32-4CEB-ADF5-082DBA9D8E42}" type="datetimeFigureOut">
              <a:rPr lang="es-ES" smtClean="0"/>
              <a:pPr/>
              <a:t>10/03/2014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2E624-1E90-46E3-9DDD-A2BF2AFDC91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9770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png"/><Relationship Id="rId11" Type="http://schemas.openxmlformats.org/officeDocument/2006/relationships/image" Target="../media/image23.jpe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22.png"/><Relationship Id="rId4" Type="http://schemas.openxmlformats.org/officeDocument/2006/relationships/image" Target="../media/image18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13" Type="http://schemas.openxmlformats.org/officeDocument/2006/relationships/image" Target="../media/image58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12" Type="http://schemas.openxmlformats.org/officeDocument/2006/relationships/image" Target="../media/image57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6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jpeg"/><Relationship Id="rId11" Type="http://schemas.openxmlformats.org/officeDocument/2006/relationships/image" Target="../media/image56.jpeg"/><Relationship Id="rId5" Type="http://schemas.openxmlformats.org/officeDocument/2006/relationships/image" Target="../media/image50.jpeg"/><Relationship Id="rId15" Type="http://schemas.openxmlformats.org/officeDocument/2006/relationships/image" Target="../media/image60.jpeg"/><Relationship Id="rId10" Type="http://schemas.openxmlformats.org/officeDocument/2006/relationships/image" Target="../media/image55.jpeg"/><Relationship Id="rId4" Type="http://schemas.openxmlformats.org/officeDocument/2006/relationships/image" Target="../media/image49.png"/><Relationship Id="rId9" Type="http://schemas.openxmlformats.org/officeDocument/2006/relationships/image" Target="../media/image54.jpeg"/><Relationship Id="rId14" Type="http://schemas.openxmlformats.org/officeDocument/2006/relationships/image" Target="../media/image5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13" Type="http://schemas.openxmlformats.org/officeDocument/2006/relationships/image" Target="../media/image73.jpeg"/><Relationship Id="rId18" Type="http://schemas.openxmlformats.org/officeDocument/2006/relationships/image" Target="../media/image78.jpeg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12" Type="http://schemas.openxmlformats.org/officeDocument/2006/relationships/image" Target="../media/image72.jpeg"/><Relationship Id="rId17" Type="http://schemas.openxmlformats.org/officeDocument/2006/relationships/image" Target="../media/image77.png"/><Relationship Id="rId2" Type="http://schemas.openxmlformats.org/officeDocument/2006/relationships/image" Target="../media/image62.png"/><Relationship Id="rId16" Type="http://schemas.openxmlformats.org/officeDocument/2006/relationships/image" Target="../media/image76.png"/><Relationship Id="rId20" Type="http://schemas.openxmlformats.org/officeDocument/2006/relationships/image" Target="../media/image8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jpeg"/><Relationship Id="rId11" Type="http://schemas.openxmlformats.org/officeDocument/2006/relationships/image" Target="../media/image71.jpeg"/><Relationship Id="rId5" Type="http://schemas.openxmlformats.org/officeDocument/2006/relationships/image" Target="../media/image65.jpeg"/><Relationship Id="rId15" Type="http://schemas.openxmlformats.org/officeDocument/2006/relationships/image" Target="../media/image75.jpeg"/><Relationship Id="rId10" Type="http://schemas.openxmlformats.org/officeDocument/2006/relationships/image" Target="../media/image70.jpeg"/><Relationship Id="rId19" Type="http://schemas.openxmlformats.org/officeDocument/2006/relationships/image" Target="../media/image79.png"/><Relationship Id="rId4" Type="http://schemas.openxmlformats.org/officeDocument/2006/relationships/image" Target="../media/image64.jpeg"/><Relationship Id="rId9" Type="http://schemas.openxmlformats.org/officeDocument/2006/relationships/image" Target="../media/image69.jpeg"/><Relationship Id="rId14" Type="http://schemas.openxmlformats.org/officeDocument/2006/relationships/image" Target="../media/image7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13" Type="http://schemas.openxmlformats.org/officeDocument/2006/relationships/image" Target="../media/image92.png"/><Relationship Id="rId3" Type="http://schemas.openxmlformats.org/officeDocument/2006/relationships/image" Target="../media/image82.jpe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5.jpe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5" Type="http://schemas.openxmlformats.org/officeDocument/2006/relationships/image" Target="../media/image94.pn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eg"/><Relationship Id="rId13" Type="http://schemas.openxmlformats.org/officeDocument/2006/relationships/image" Target="../media/image105.png"/><Relationship Id="rId3" Type="http://schemas.openxmlformats.org/officeDocument/2006/relationships/image" Target="../media/image95.png"/><Relationship Id="rId7" Type="http://schemas.openxmlformats.org/officeDocument/2006/relationships/image" Target="../media/image99.jpeg"/><Relationship Id="rId12" Type="http://schemas.openxmlformats.org/officeDocument/2006/relationships/image" Target="../media/image10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8.jpeg"/><Relationship Id="rId11" Type="http://schemas.openxmlformats.org/officeDocument/2006/relationships/image" Target="../media/image103.jpeg"/><Relationship Id="rId5" Type="http://schemas.openxmlformats.org/officeDocument/2006/relationships/image" Target="../media/image97.png"/><Relationship Id="rId10" Type="http://schemas.openxmlformats.org/officeDocument/2006/relationships/image" Target="../media/image102.png"/><Relationship Id="rId4" Type="http://schemas.openxmlformats.org/officeDocument/2006/relationships/image" Target="../media/image96.jpeg"/><Relationship Id="rId9" Type="http://schemas.openxmlformats.org/officeDocument/2006/relationships/image" Target="../media/image101.jpeg"/><Relationship Id="rId14" Type="http://schemas.openxmlformats.org/officeDocument/2006/relationships/image" Target="../media/image10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jpeg"/><Relationship Id="rId3" Type="http://schemas.openxmlformats.org/officeDocument/2006/relationships/image" Target="../media/image107.png"/><Relationship Id="rId7" Type="http://schemas.openxmlformats.org/officeDocument/2006/relationships/image" Target="../media/image111.jpe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0.jpeg"/><Relationship Id="rId11" Type="http://schemas.openxmlformats.org/officeDocument/2006/relationships/oleObject" Target="../embeddings/oleObject2.bin"/><Relationship Id="rId5" Type="http://schemas.openxmlformats.org/officeDocument/2006/relationships/image" Target="../media/image109.jpeg"/><Relationship Id="rId10" Type="http://schemas.openxmlformats.org/officeDocument/2006/relationships/image" Target="../media/image114.jpeg"/><Relationship Id="rId4" Type="http://schemas.openxmlformats.org/officeDocument/2006/relationships/image" Target="../media/image108.jpeg"/><Relationship Id="rId9" Type="http://schemas.openxmlformats.org/officeDocument/2006/relationships/image" Target="../media/image1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1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cartel2006_2_relig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1"/>
            <a:ext cx="8429652" cy="685800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214282" y="428604"/>
            <a:ext cx="50006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i="1" dirty="0" smtClean="0"/>
              <a:t>I</a:t>
            </a:r>
          </a:p>
          <a:p>
            <a:r>
              <a:rPr lang="es-ES" sz="3600" b="1" i="1" dirty="0" smtClean="0"/>
              <a:t>E</a:t>
            </a:r>
          </a:p>
          <a:p>
            <a:r>
              <a:rPr lang="es-ES" sz="3600" b="1" i="1" dirty="0" smtClean="0"/>
              <a:t>S</a:t>
            </a:r>
          </a:p>
          <a:p>
            <a:endParaRPr lang="es-ES" sz="3600" b="1" i="1" dirty="0" smtClean="0"/>
          </a:p>
          <a:p>
            <a:r>
              <a:rPr lang="es-ES" sz="3600" b="1" i="1" dirty="0" smtClean="0"/>
              <a:t>H</a:t>
            </a:r>
          </a:p>
          <a:p>
            <a:r>
              <a:rPr lang="es-ES" sz="3600" b="1" i="1" dirty="0" smtClean="0"/>
              <a:t>U</a:t>
            </a:r>
          </a:p>
          <a:p>
            <a:r>
              <a:rPr lang="es-ES" sz="3600" b="1" i="1" dirty="0" smtClean="0"/>
              <a:t>M</a:t>
            </a:r>
          </a:p>
          <a:p>
            <a:r>
              <a:rPr lang="es-ES" sz="3600" b="1" i="1" dirty="0" smtClean="0"/>
              <a:t>A</a:t>
            </a:r>
          </a:p>
          <a:p>
            <a:r>
              <a:rPr lang="es-ES" sz="3600" b="1" i="1" dirty="0" smtClean="0"/>
              <a:t>N</a:t>
            </a:r>
          </a:p>
          <a:p>
            <a:r>
              <a:rPr lang="es-ES" sz="3600" b="1" i="1" dirty="0" smtClean="0"/>
              <a:t>E</a:t>
            </a:r>
          </a:p>
          <a:p>
            <a:r>
              <a:rPr lang="es-ES" sz="3600" b="1" i="1" dirty="0" smtClean="0"/>
              <a:t>S</a:t>
            </a:r>
            <a:endParaRPr lang="es-ES" sz="3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88640"/>
            <a:ext cx="6984776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51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imagesCAON85SZ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0" y="4924425"/>
            <a:ext cx="2362200" cy="1933575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84" y="1857364"/>
            <a:ext cx="4714908" cy="285752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214282" y="500042"/>
            <a:ext cx="871543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“Asignatura de Religión Católica”</a:t>
            </a:r>
            <a:endParaRPr lang="es-ES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7 Imagen" descr="imagesCAS952I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3929066"/>
            <a:ext cx="1819275" cy="2514600"/>
          </a:xfrm>
          <a:prstGeom prst="rect">
            <a:avLst/>
          </a:prstGeom>
        </p:spPr>
      </p:pic>
      <p:sp>
        <p:nvSpPr>
          <p:cNvPr id="12" name="11 Rectángulo"/>
          <p:cNvSpPr/>
          <p:nvPr/>
        </p:nvSpPr>
        <p:spPr>
          <a:xfrm>
            <a:off x="2928926" y="5929330"/>
            <a:ext cx="31197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Curso </a:t>
            </a:r>
            <a:r>
              <a:rPr lang="es-ES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2013-14</a:t>
            </a:r>
            <a:endParaRPr lang="es-ES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071670" y="5000636"/>
            <a:ext cx="55007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i="1" dirty="0" smtClean="0">
                <a:solidFill>
                  <a:srgbClr val="C00000"/>
                </a:solidFill>
              </a:rPr>
              <a:t>“La más libre de todas las asignaturas… OPCIONAL, elegida en LIBERTAD…”</a:t>
            </a:r>
            <a:endParaRPr lang="es-ES" sz="24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16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F:\Mis imágenes\INSTITUTO\Instituto\IMG_58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71612"/>
            <a:ext cx="4572032" cy="4572032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4786314" y="1285860"/>
            <a:ext cx="435768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C00000"/>
                </a:solidFill>
              </a:rPr>
              <a:t>Pablo </a:t>
            </a:r>
            <a:r>
              <a:rPr lang="es-ES" sz="2400" dirty="0" smtClean="0">
                <a:solidFill>
                  <a:srgbClr val="C00000"/>
                </a:solidFill>
              </a:rPr>
              <a:t>Bonacasa Uceda </a:t>
            </a:r>
          </a:p>
          <a:p>
            <a:endParaRPr lang="es-ES" sz="2400" dirty="0" smtClean="0">
              <a:solidFill>
                <a:srgbClr val="C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2400" dirty="0" smtClean="0"/>
              <a:t> </a:t>
            </a:r>
            <a:r>
              <a:rPr lang="es-ES" sz="2400" i="1" dirty="0" smtClean="0"/>
              <a:t>Veintisiete años impartiendo Religión,  (13 años en  Humanes)</a:t>
            </a:r>
          </a:p>
          <a:p>
            <a:endParaRPr lang="es-ES" sz="2400" dirty="0" smtClean="0"/>
          </a:p>
          <a:p>
            <a:pPr algn="ctr">
              <a:buFont typeface="Arial" pitchFamily="34" charset="0"/>
              <a:buChar char="•"/>
            </a:pPr>
            <a:r>
              <a:rPr lang="es-ES" sz="2400" i="1" dirty="0" smtClean="0"/>
              <a:t> Licenciado en Estudios Eclesiásticos </a:t>
            </a:r>
          </a:p>
          <a:p>
            <a:pPr algn="ctr"/>
            <a:r>
              <a:rPr lang="es-ES" sz="2400" i="1" dirty="0" smtClean="0"/>
              <a:t> (“Baccalaureatus in Theologia”)</a:t>
            </a:r>
          </a:p>
          <a:p>
            <a:pPr algn="ctr">
              <a:buFont typeface="Arial" pitchFamily="34" charset="0"/>
              <a:buChar char="•"/>
            </a:pPr>
            <a:endParaRPr lang="es-ES" sz="2400" i="1" dirty="0" smtClean="0"/>
          </a:p>
          <a:p>
            <a:pPr algn="ctr">
              <a:buFont typeface="Arial" pitchFamily="34" charset="0"/>
              <a:buChar char="•"/>
            </a:pPr>
            <a:r>
              <a:rPr lang="es-ES" sz="2400" i="1" dirty="0" smtClean="0"/>
              <a:t> Experto Universitario en Hecho Religioso</a:t>
            </a:r>
          </a:p>
          <a:p>
            <a:pPr algn="ctr">
              <a:buFont typeface="Arial" pitchFamily="34" charset="0"/>
              <a:buChar char="•"/>
            </a:pPr>
            <a:r>
              <a:rPr lang="es-ES" sz="2400" i="1" dirty="0" smtClean="0"/>
              <a:t> Director de Tiempo Libre…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928662" y="357167"/>
            <a:ext cx="7143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4400" b="1" dirty="0" smtClean="0">
                <a:solidFill>
                  <a:srgbClr val="C00000"/>
                </a:solidFill>
              </a:rPr>
              <a:t>Nuestro “profe de Reli”</a:t>
            </a:r>
            <a:endParaRPr lang="es-ES" sz="4400" b="1" dirty="0">
              <a:solidFill>
                <a:srgbClr val="C00000"/>
              </a:solidFill>
            </a:endParaRPr>
          </a:p>
        </p:txBody>
      </p:sp>
      <p:pic>
        <p:nvPicPr>
          <p:cNvPr id="8" name="7 Imagen" descr="imagesCAD1UYE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20" y="1"/>
            <a:ext cx="1714480" cy="1285860"/>
          </a:xfrm>
          <a:prstGeom prst="rect">
            <a:avLst/>
          </a:prstGeom>
        </p:spPr>
      </p:pic>
      <p:pic>
        <p:nvPicPr>
          <p:cNvPr id="9" name="8 Imagen" descr="ENSEAN~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074" y="5786430"/>
            <a:ext cx="1571636" cy="1071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20 Imagen" descr="untitled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644" y="2285992"/>
            <a:ext cx="1643074" cy="1571636"/>
          </a:xfrm>
          <a:prstGeom prst="rect">
            <a:avLst/>
          </a:prstGeom>
        </p:spPr>
      </p:pic>
      <p:pic>
        <p:nvPicPr>
          <p:cNvPr id="7" name="6 Imagen" descr="DVD Frontal I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06" y="214290"/>
            <a:ext cx="1666904" cy="1357322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85918" y="274638"/>
            <a:ext cx="5286412" cy="868346"/>
          </a:xfrm>
        </p:spPr>
        <p:txBody>
          <a:bodyPr>
            <a:normAutofit/>
          </a:bodyPr>
          <a:lstStyle/>
          <a:p>
            <a:r>
              <a:rPr lang="es-ES" b="1" i="1" u="sng" dirty="0" smtClean="0">
                <a:solidFill>
                  <a:srgbClr val="C00000"/>
                </a:solidFill>
                <a:latin typeface="Algerian" pitchFamily="82" charset="0"/>
              </a:rPr>
              <a:t>ME APUNTO A RELI</a:t>
            </a:r>
            <a:endParaRPr lang="es-ES" b="1" i="1" u="sng" dirty="0">
              <a:solidFill>
                <a:srgbClr val="C00000"/>
              </a:solidFill>
              <a:latin typeface="Algerian" pitchFamily="82" charset="0"/>
            </a:endParaRPr>
          </a:p>
        </p:txBody>
      </p:sp>
      <p:pic>
        <p:nvPicPr>
          <p:cNvPr id="5" name="4 Marcador de contenido" descr="apunta reli-letras-55.JPG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2143108" y="1357298"/>
            <a:ext cx="5000628" cy="3714776"/>
          </a:xfrm>
        </p:spPr>
      </p:pic>
      <p:sp>
        <p:nvSpPr>
          <p:cNvPr id="8" name="7 CuadroTexto"/>
          <p:cNvSpPr txBox="1"/>
          <p:nvPr/>
        </p:nvSpPr>
        <p:spPr>
          <a:xfrm rot="19993322">
            <a:off x="14235" y="1704216"/>
            <a:ext cx="3000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Contenidos atractivos</a:t>
            </a:r>
          </a:p>
          <a:p>
            <a:r>
              <a:rPr lang="es-ES" b="1" dirty="0" smtClean="0"/>
              <a:t>mediante Power Point</a:t>
            </a:r>
          </a:p>
          <a:p>
            <a:endParaRPr lang="es-ES" b="1" dirty="0"/>
          </a:p>
        </p:txBody>
      </p:sp>
      <p:sp>
        <p:nvSpPr>
          <p:cNvPr id="9" name="8 CuadroTexto"/>
          <p:cNvSpPr txBox="1"/>
          <p:nvPr/>
        </p:nvSpPr>
        <p:spPr>
          <a:xfrm rot="1681397">
            <a:off x="465638" y="2880672"/>
            <a:ext cx="18495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PELÍCULAS y DOCUMENTALES INTERESANTES</a:t>
            </a:r>
            <a:endParaRPr lang="es-ES" b="1" dirty="0"/>
          </a:p>
        </p:txBody>
      </p:sp>
      <p:sp>
        <p:nvSpPr>
          <p:cNvPr id="11" name="10 CuadroTexto"/>
          <p:cNvSpPr txBox="1"/>
          <p:nvPr/>
        </p:nvSpPr>
        <p:spPr>
          <a:xfrm rot="20445538">
            <a:off x="1304559" y="5500506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Participación  del alumno con ACTIVIDADES varias…</a:t>
            </a:r>
            <a:endParaRPr lang="es-ES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214282" y="4000505"/>
            <a:ext cx="22145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i="1" dirty="0" smtClean="0"/>
              <a:t>Visita a Museos,… Exposiciones,…</a:t>
            </a:r>
          </a:p>
          <a:p>
            <a:r>
              <a:rPr lang="es-ES" b="1" i="1" dirty="0" smtClean="0"/>
              <a:t>Diapositivas, DVD,…</a:t>
            </a:r>
          </a:p>
          <a:p>
            <a:r>
              <a:rPr lang="es-ES" b="1" i="1" dirty="0" smtClean="0"/>
              <a:t>Salidas culturales…</a:t>
            </a:r>
          </a:p>
          <a:p>
            <a:r>
              <a:rPr lang="es-ES" b="1" i="1" dirty="0" smtClean="0"/>
              <a:t>Trabajos en grupo…</a:t>
            </a:r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 rot="19765247">
            <a:off x="6717217" y="3993069"/>
            <a:ext cx="2412852" cy="714381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s-ES" sz="2000" b="1" i="1" dirty="0" smtClean="0"/>
              <a:t>RESULTADOS ACADÉMICOS POSITIVOS</a:t>
            </a:r>
            <a:endParaRPr lang="es-ES" sz="2000" b="1" i="1" dirty="0"/>
          </a:p>
        </p:txBody>
      </p:sp>
      <p:pic>
        <p:nvPicPr>
          <p:cNvPr id="15" name="14 Imagen" descr="untitled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300191" cy="1857388"/>
          </a:xfrm>
          <a:prstGeom prst="rect">
            <a:avLst/>
          </a:prstGeom>
        </p:spPr>
      </p:pic>
      <p:pic>
        <p:nvPicPr>
          <p:cNvPr id="16" name="15 Imagen" descr="imagesCAXU3K9D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6248" y="5286388"/>
            <a:ext cx="1214446" cy="1357322"/>
          </a:xfrm>
          <a:prstGeom prst="rect">
            <a:avLst/>
          </a:prstGeom>
        </p:spPr>
      </p:pic>
      <p:sp>
        <p:nvSpPr>
          <p:cNvPr id="17" name="16 CuadroTexto"/>
          <p:cNvSpPr txBox="1"/>
          <p:nvPr/>
        </p:nvSpPr>
        <p:spPr>
          <a:xfrm>
            <a:off x="7286644" y="1785926"/>
            <a:ext cx="1857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i="1" dirty="0" smtClean="0"/>
              <a:t>Libro de texto a nuestro servicio…</a:t>
            </a:r>
            <a:endParaRPr lang="es-ES" b="1" i="1" dirty="0"/>
          </a:p>
        </p:txBody>
      </p:sp>
      <p:sp>
        <p:nvSpPr>
          <p:cNvPr id="18" name="17 CuadroTexto"/>
          <p:cNvSpPr txBox="1"/>
          <p:nvPr/>
        </p:nvSpPr>
        <p:spPr>
          <a:xfrm rot="1582290">
            <a:off x="5780494" y="5443068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i="1" dirty="0" smtClean="0"/>
              <a:t>Encuentros juveniles…</a:t>
            </a:r>
            <a:endParaRPr lang="es-ES" b="1" i="1" dirty="0"/>
          </a:p>
        </p:txBody>
      </p:sp>
      <p:sp>
        <p:nvSpPr>
          <p:cNvPr id="19" name="18 CuadroTexto"/>
          <p:cNvSpPr txBox="1"/>
          <p:nvPr/>
        </p:nvSpPr>
        <p:spPr>
          <a:xfrm>
            <a:off x="5572132" y="6211669"/>
            <a:ext cx="164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i="1" dirty="0" smtClean="0"/>
              <a:t>Fe, Esperanza,</a:t>
            </a:r>
          </a:p>
          <a:p>
            <a:r>
              <a:rPr lang="es-ES" b="1" i="1" dirty="0" smtClean="0"/>
              <a:t> Caridad…</a:t>
            </a:r>
            <a:endParaRPr lang="es-ES" b="1" i="1" dirty="0"/>
          </a:p>
        </p:txBody>
      </p:sp>
      <p:sp>
        <p:nvSpPr>
          <p:cNvPr id="20" name="19 CuadroTexto"/>
          <p:cNvSpPr txBox="1"/>
          <p:nvPr/>
        </p:nvSpPr>
        <p:spPr>
          <a:xfrm>
            <a:off x="2428860" y="6357958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i="1" dirty="0" smtClean="0"/>
              <a:t>Compromiso…</a:t>
            </a:r>
            <a:endParaRPr lang="es-ES" b="1" i="1" dirty="0"/>
          </a:p>
        </p:txBody>
      </p:sp>
      <p:pic>
        <p:nvPicPr>
          <p:cNvPr id="22" name="21 Imagen" descr="untitledk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282" y="5500702"/>
            <a:ext cx="1000132" cy="1142984"/>
          </a:xfrm>
          <a:prstGeom prst="rect">
            <a:avLst/>
          </a:prstGeom>
        </p:spPr>
      </p:pic>
      <p:pic>
        <p:nvPicPr>
          <p:cNvPr id="23" name="22 Imagen" descr="untitled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5852" y="214290"/>
            <a:ext cx="647700" cy="971550"/>
          </a:xfrm>
          <a:prstGeom prst="rect">
            <a:avLst/>
          </a:prstGeom>
        </p:spPr>
      </p:pic>
      <p:pic>
        <p:nvPicPr>
          <p:cNvPr id="25" name="24 Imagen" descr="imagesCAJJD2X0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72330" y="5214950"/>
            <a:ext cx="1857388" cy="1428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19 Imagen" descr="untitled,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636" y="2000240"/>
            <a:ext cx="2466975" cy="1847850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14282" y="1357298"/>
            <a:ext cx="4429156" cy="5072098"/>
          </a:xfrm>
        </p:spPr>
        <p:txBody>
          <a:bodyPr>
            <a:noAutofit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s-ES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s-ES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La enseñanza religiosa es un DERECHO</a:t>
            </a:r>
            <a:r>
              <a:rPr lang="es-ES" sz="16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de los interesados garantizado: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s-ES" sz="16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-  por la Constitución,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s-ES" sz="16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-  por las Leyes educativas,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s-ES" sz="16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- por los Acuerdos y pactos                              internacionales.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457200" algn="l"/>
              </a:tabLst>
            </a:pPr>
            <a:endParaRPr lang="es-ES" sz="16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s-ES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Plenamente </a:t>
            </a:r>
            <a:r>
              <a:rPr lang="es-ES" sz="16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integrada en el currículo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457200" algn="l"/>
              </a:tabLst>
            </a:pPr>
            <a:r>
              <a:rPr lang="es-ES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o plan  de estudios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s-ES" sz="16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s-ES" sz="16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Con una clara </a:t>
            </a:r>
            <a:r>
              <a:rPr lang="es-ES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contribución al DESARROLLO INTEGRAL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457200" algn="l"/>
              </a:tabLst>
            </a:pPr>
            <a:r>
              <a:rPr lang="es-ES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de la persona y al bien común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s-ES" sz="1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s-ES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Profesorado cualificado</a:t>
            </a:r>
            <a:r>
              <a:rPr lang="es-ES" sz="16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: con </a:t>
            </a:r>
            <a:r>
              <a:rPr lang="es-ES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metodología activa , participativa, con un enfoque didáctico y actual.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s-ES" sz="1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Su forma orgánica y sistemática hace necesario LIBRO DE TEXTO (Consultar)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s-ES" sz="1400" dirty="0" smtClean="0"/>
              <a:t>  </a:t>
            </a:r>
            <a:endParaRPr lang="es-ES" sz="1400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715008" y="1643050"/>
            <a:ext cx="3214710" cy="2571768"/>
          </a:xfrm>
        </p:spPr>
        <p:txBody>
          <a:bodyPr>
            <a:normAutofit fontScale="25000" lnSpcReduction="20000"/>
          </a:bodyPr>
          <a:lstStyle/>
          <a:p>
            <a:pPr algn="ctr">
              <a:spcAft>
                <a:spcPts val="0"/>
              </a:spcAft>
            </a:pPr>
            <a:endParaRPr lang="es-ES" sz="6400" dirty="0" smtClean="0">
              <a:latin typeface="Times New Roman"/>
              <a:ea typeface="Times New Roman"/>
            </a:endParaRPr>
          </a:p>
          <a:p>
            <a:pPr lvl="0" algn="ctr">
              <a:buNone/>
            </a:pPr>
            <a:r>
              <a:rPr lang="es-ES" sz="7200" b="1" dirty="0" smtClean="0">
                <a:solidFill>
                  <a:srgbClr val="7030A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TEMPORALIZACIÓN                                                                                                 (SEMANAL )   </a:t>
            </a:r>
          </a:p>
          <a:p>
            <a:pPr lvl="0" algn="ctr">
              <a:buNone/>
            </a:pPr>
            <a:r>
              <a:rPr lang="es-ES" sz="7200" b="1" dirty="0" smtClean="0">
                <a:solidFill>
                  <a:srgbClr val="7030A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</a:t>
            </a:r>
          </a:p>
          <a:p>
            <a:pPr lvl="0" algn="ctr">
              <a:buNone/>
            </a:pPr>
            <a:r>
              <a:rPr lang="es-ES" sz="7200" b="1" i="1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1º Eso: Una sesión                                      2º Eso: Dos sesiones                                                          3º Eso: Una sesión                                                            4º Eso: Dos sesiones                              1º Bachillerato: Dos ses.</a:t>
            </a:r>
          </a:p>
          <a:p>
            <a:pPr algn="ctr"/>
            <a:endParaRPr lang="es-ES" sz="4300" dirty="0"/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6715140" y="4357694"/>
          <a:ext cx="1643074" cy="19161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Imagen de mapa de bits" r:id="rId5" imgW="1380952" imgH="1695687" progId="PBrush">
                  <p:embed/>
                </p:oleObj>
              </mc:Choice>
              <mc:Fallback>
                <p:oleObj name="Imagen de mapa de bits" r:id="rId5" imgW="1380952" imgH="1695687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5140" y="4357694"/>
                        <a:ext cx="1643074" cy="191611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WordArt 8"/>
          <p:cNvSpPr>
            <a:spLocks noGrp="1" noChangeArrowheads="1" noChangeShapeType="1" noTextEdit="1"/>
          </p:cNvSpPr>
          <p:nvPr>
            <p:ph type="title"/>
          </p:nvPr>
        </p:nvSpPr>
        <p:spPr bwMode="auto">
          <a:xfrm>
            <a:off x="642910" y="6500834"/>
            <a:ext cx="8229600" cy="20321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90000"/>
          </a:bodyPr>
          <a:lstStyle/>
          <a:p>
            <a:pPr algn="ctr" rtl="0"/>
            <a:r>
              <a:rPr lang="es-ES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TAN SOLO PON UNA "X" EN LA SOLICITUD</a:t>
            </a:r>
            <a:endParaRPr lang="es-ES" sz="10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Arial Black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500166" y="428604"/>
            <a:ext cx="7643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sz="2000" b="1" u="sng" dirty="0" smtClean="0">
                <a:solidFill>
                  <a:srgbClr val="7030A0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¿ ELIJO </a:t>
            </a:r>
            <a:r>
              <a:rPr lang="es-ES" sz="2000" b="1" u="sng" dirty="0" smtClean="0">
                <a:latin typeface="Arial Black" pitchFamily="34" charset="0"/>
                <a:ea typeface="Times New Roman" pitchFamily="18" charset="0"/>
                <a:cs typeface="Arial" pitchFamily="34" charset="0"/>
              </a:rPr>
              <a:t>LA “ASIGNATURA DE RELIGIÓN CATÓLICA” ?</a:t>
            </a:r>
            <a:endParaRPr lang="es-ES" sz="20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 rot="20835689">
            <a:off x="4374214" y="5243786"/>
            <a:ext cx="2250191" cy="40108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¡¡TÚ ELIGES!!</a:t>
            </a: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6" descr="yoga00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00628" y="1000108"/>
            <a:ext cx="571500" cy="523875"/>
          </a:xfrm>
          <a:prstGeom prst="rect">
            <a:avLst/>
          </a:prstGeom>
          <a:noFill/>
        </p:spPr>
      </p:pic>
      <p:pic>
        <p:nvPicPr>
          <p:cNvPr id="12" name="Picture 5" descr="230px-Buddha-Sarnath-sepi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5008" y="1000108"/>
            <a:ext cx="390525" cy="523875"/>
          </a:xfrm>
          <a:prstGeom prst="rect">
            <a:avLst/>
          </a:prstGeom>
          <a:noFill/>
        </p:spPr>
      </p:pic>
      <p:pic>
        <p:nvPicPr>
          <p:cNvPr id="13" name="Picture 4" descr="C16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072330" y="1000108"/>
            <a:ext cx="381000" cy="523875"/>
          </a:xfrm>
          <a:prstGeom prst="rect">
            <a:avLst/>
          </a:prstGeom>
          <a:noFill/>
        </p:spPr>
      </p:pic>
      <p:pic>
        <p:nvPicPr>
          <p:cNvPr id="14" name="Picture 3" descr="magen_david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357950" y="1000108"/>
            <a:ext cx="447675" cy="514350"/>
          </a:xfrm>
          <a:prstGeom prst="rect">
            <a:avLst/>
          </a:prstGeom>
          <a:noFill/>
        </p:spPr>
      </p:pic>
      <p:pic>
        <p:nvPicPr>
          <p:cNvPr id="15" name="Picture 2" descr="islam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715272" y="1000108"/>
            <a:ext cx="523875" cy="523875"/>
          </a:xfrm>
          <a:prstGeom prst="rect">
            <a:avLst/>
          </a:prstGeom>
          <a:noFill/>
        </p:spPr>
      </p:pic>
      <p:pic>
        <p:nvPicPr>
          <p:cNvPr id="18" name="17 Imagen" descr="untitledz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71934" y="2285992"/>
            <a:ext cx="1809750" cy="2286016"/>
          </a:xfrm>
          <a:prstGeom prst="rect">
            <a:avLst/>
          </a:prstGeom>
        </p:spPr>
      </p:pic>
      <p:pic>
        <p:nvPicPr>
          <p:cNvPr id="19" name="18 Imagen" descr="0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472" y="214290"/>
            <a:ext cx="1057277" cy="1285884"/>
          </a:xfrm>
          <a:prstGeom prst="rect">
            <a:avLst/>
          </a:prstGeom>
        </p:spPr>
      </p:pic>
      <p:pic>
        <p:nvPicPr>
          <p:cNvPr id="21" name="20 Imagen" descr="untitledi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14744" y="928669"/>
            <a:ext cx="1123948" cy="6429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00100" y="500042"/>
            <a:ext cx="81439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2000" dirty="0" smtClean="0">
                <a:solidFill>
                  <a:srgbClr val="7030A0"/>
                </a:solidFill>
                <a:latin typeface="Arial Black"/>
                <a:ea typeface="Times New Roman"/>
              </a:rPr>
              <a:t>    ¿QUÉ PRETENDE LA FORMACIÓN</a:t>
            </a:r>
            <a:r>
              <a:rPr lang="es-ES" sz="2000" dirty="0" smtClean="0">
                <a:solidFill>
                  <a:srgbClr val="7030A0"/>
                </a:solidFill>
                <a:latin typeface="Times New Roman"/>
                <a:ea typeface="Times New Roman"/>
              </a:rPr>
              <a:t> </a:t>
            </a:r>
            <a:r>
              <a:rPr lang="es-ES" sz="2000" dirty="0" smtClean="0">
                <a:solidFill>
                  <a:srgbClr val="7030A0"/>
                </a:solidFill>
                <a:latin typeface="Arial Black"/>
                <a:ea typeface="Times New Roman"/>
              </a:rPr>
              <a:t>RELIGIOSA </a:t>
            </a:r>
          </a:p>
          <a:p>
            <a:r>
              <a:rPr lang="es-ES" sz="2000" dirty="0" smtClean="0">
                <a:solidFill>
                  <a:srgbClr val="7030A0"/>
                </a:solidFill>
                <a:latin typeface="Arial Black"/>
                <a:ea typeface="Times New Roman"/>
              </a:rPr>
              <a:t>         EN NUESTRO IES?</a:t>
            </a:r>
            <a:endParaRPr lang="es-ES" sz="2000" dirty="0"/>
          </a:p>
        </p:txBody>
      </p:sp>
      <p:sp>
        <p:nvSpPr>
          <p:cNvPr id="7" name="6 CuadroTexto"/>
          <p:cNvSpPr txBox="1"/>
          <p:nvPr/>
        </p:nvSpPr>
        <p:spPr>
          <a:xfrm>
            <a:off x="357158" y="1285861"/>
            <a:ext cx="8786842" cy="535784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* Colaborar en la </a:t>
            </a:r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formación de</a:t>
            </a:r>
            <a:endParaRPr lang="es-ES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personas y ciudadanos responsables,</a:t>
            </a:r>
            <a:endParaRPr lang="es-ES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conscientes, críticos y libres.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Aportar </a:t>
            </a:r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elementos que fundamenten</a:t>
            </a:r>
            <a:endParaRPr lang="es-ES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una visión del mundo y de la vida y un</a:t>
            </a:r>
            <a:endParaRPr lang="es-ES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sistema de valores asumido desde la</a:t>
            </a:r>
            <a:endParaRPr lang="es-ES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libertad.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Comprender la </a:t>
            </a:r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presencia de las</a:t>
            </a:r>
            <a:endParaRPr lang="es-ES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religiones instituídas en el marco de una sociedad abierta y democrática.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Exponer una </a:t>
            </a:r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visión global del Hecho</a:t>
            </a:r>
            <a:endParaRPr lang="es-ES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Religioso</a:t>
            </a:r>
            <a:r>
              <a:rPr lang="es-E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, y conocer lo que ve, piensa y celebra el otro </a:t>
            </a:r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como camino para la tolerancia y la convivencia.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b="1" dirty="0" smtClean="0">
              <a:solidFill>
                <a:srgbClr val="C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* </a:t>
            </a:r>
            <a:r>
              <a:rPr lang="es-E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Conocer</a:t>
            </a:r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la realidad de la Iglesia.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*Conseguir </a:t>
            </a:r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la identidad personal y</a:t>
            </a:r>
            <a:endParaRPr lang="es-ES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social de la que la formación religiosa es un factor esencial.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b="1" dirty="0" smtClean="0">
              <a:solidFill>
                <a:srgbClr val="C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s-ES" b="1" dirty="0" smtClean="0">
                <a:latin typeface="Arial" pitchFamily="34" charset="0"/>
                <a:cs typeface="Arial" pitchFamily="34" charset="0"/>
              </a:rPr>
              <a:t>Todo, </a:t>
            </a:r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desde la óptica cristiana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, que es </a:t>
            </a:r>
            <a:r>
              <a:rPr lang="es-E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 más radicalmente favorable al ser humano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7 Imagen" descr="imagesCAH0LEA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314" y="928670"/>
            <a:ext cx="4133853" cy="2071702"/>
          </a:xfrm>
          <a:prstGeom prst="rect">
            <a:avLst/>
          </a:prstGeom>
        </p:spPr>
      </p:pic>
      <p:pic>
        <p:nvPicPr>
          <p:cNvPr id="9" name="8 Imagen" descr="imagesCAXHIHP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5000612"/>
            <a:ext cx="3214710" cy="1857388"/>
          </a:xfrm>
          <a:prstGeom prst="rect">
            <a:avLst/>
          </a:prstGeom>
        </p:spPr>
      </p:pic>
      <p:pic>
        <p:nvPicPr>
          <p:cNvPr id="11" name="10 Imagen" descr="untitled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214290"/>
            <a:ext cx="1071570" cy="1071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 descr="crucifijo_fundkolb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43042" cy="304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96908"/>
          </a:xfrm>
        </p:spPr>
        <p:txBody>
          <a:bodyPr>
            <a:normAutofit fontScale="90000"/>
          </a:bodyPr>
          <a:lstStyle/>
          <a:p>
            <a:r>
              <a:rPr lang="es-ES" sz="4800" b="1" i="1" dirty="0" smtClean="0">
                <a:solidFill>
                  <a:srgbClr val="FF0000"/>
                </a:solidFill>
              </a:rPr>
              <a:t>                 Nuestros libros compartidos, también en las pruebas…</a:t>
            </a:r>
            <a:endParaRPr lang="es-ES" sz="4800" b="1" i="1" dirty="0">
              <a:solidFill>
                <a:srgbClr val="FF0000"/>
              </a:solidFill>
            </a:endParaRPr>
          </a:p>
        </p:txBody>
      </p:sp>
      <p:pic>
        <p:nvPicPr>
          <p:cNvPr id="5" name="4 Marcador de contenido" descr="mapa-europa-_clase-rel-como-en-europa.jpg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0" y="1500174"/>
            <a:ext cx="5857852" cy="5357826"/>
          </a:xfrm>
          <a:prstGeom prst="rect">
            <a:avLst/>
          </a:prstGeom>
        </p:spPr>
      </p:pic>
      <p:pic>
        <p:nvPicPr>
          <p:cNvPr id="7" name="6 Imagen" descr="imagesCA73VGP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7572396" y="1643050"/>
            <a:ext cx="1219200" cy="1619250"/>
          </a:xfrm>
          <a:prstGeom prst="rect">
            <a:avLst/>
          </a:prstGeom>
        </p:spPr>
      </p:pic>
      <p:pic>
        <p:nvPicPr>
          <p:cNvPr id="8" name="7 Imagen" descr="imagesCA1IQRRO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6314" y="1357298"/>
            <a:ext cx="1428760" cy="1857388"/>
          </a:xfrm>
          <a:prstGeom prst="rect">
            <a:avLst/>
          </a:prstGeom>
        </p:spPr>
      </p:pic>
      <p:pic>
        <p:nvPicPr>
          <p:cNvPr id="11" name="10 Marcador de contenido" descr="imagesCAAJTJPD.jpg"/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>
            <a:off x="5643570" y="3357562"/>
            <a:ext cx="2771775" cy="1647825"/>
          </a:xfrm>
        </p:spPr>
      </p:pic>
      <p:pic>
        <p:nvPicPr>
          <p:cNvPr id="12" name="11 Imagen" descr="imagesCAEEVL8U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43834" y="5000636"/>
            <a:ext cx="1219200" cy="1619250"/>
          </a:xfrm>
          <a:prstGeom prst="rect">
            <a:avLst/>
          </a:prstGeom>
        </p:spPr>
      </p:pic>
      <p:pic>
        <p:nvPicPr>
          <p:cNvPr id="13" name="12 Imagen" descr="imagesCAHW2ITR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00760" y="5286364"/>
            <a:ext cx="1285884" cy="1357346"/>
          </a:xfrm>
          <a:prstGeom prst="rect">
            <a:avLst/>
          </a:prstGeom>
        </p:spPr>
      </p:pic>
      <p:pic>
        <p:nvPicPr>
          <p:cNvPr id="14" name="13 Imagen" descr="imagesCAXOPFOZ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29388" y="1428736"/>
            <a:ext cx="1047752" cy="1428752"/>
          </a:xfrm>
          <a:prstGeom prst="rect">
            <a:avLst/>
          </a:prstGeom>
        </p:spPr>
      </p:pic>
      <p:pic>
        <p:nvPicPr>
          <p:cNvPr id="16" name="15 Imagen" descr="imagesCA2HHCR4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0958" y="785794"/>
            <a:ext cx="1428760" cy="642942"/>
          </a:xfrm>
          <a:prstGeom prst="rect">
            <a:avLst/>
          </a:prstGeom>
        </p:spPr>
      </p:pic>
      <p:pic>
        <p:nvPicPr>
          <p:cNvPr id="17" name="16 Imagen" descr="imagesCA9UYHPL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1571612"/>
            <a:ext cx="1643042" cy="13573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imagesCAOAIBJ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898" y="5250668"/>
            <a:ext cx="2438400" cy="1357298"/>
          </a:xfrm>
          <a:prstGeom prst="rect">
            <a:avLst/>
          </a:prstGeom>
        </p:spPr>
      </p:pic>
      <p:pic>
        <p:nvPicPr>
          <p:cNvPr id="7" name="6 Imagen" descr="imagesCANBXV3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98" y="130653"/>
            <a:ext cx="1571604" cy="1928802"/>
          </a:xfrm>
          <a:prstGeom prst="rect">
            <a:avLst/>
          </a:prstGeom>
        </p:spPr>
      </p:pic>
      <p:pic>
        <p:nvPicPr>
          <p:cNvPr id="6" name="5 Imagen" descr="imagesCACZCE3V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4248" y="630706"/>
            <a:ext cx="1785950" cy="928695"/>
          </a:xfrm>
          <a:prstGeom prst="rect">
            <a:avLst/>
          </a:prstGeom>
        </p:spPr>
      </p:pic>
      <p:pic>
        <p:nvPicPr>
          <p:cNvPr id="4" name="3 Imagen" descr="imagesCAFGURSH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6096" y="4989342"/>
            <a:ext cx="3428992" cy="185736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868346"/>
          </a:xfrm>
        </p:spPr>
        <p:txBody>
          <a:bodyPr/>
          <a:lstStyle/>
          <a:p>
            <a:r>
              <a:rPr lang="es-ES" b="1" i="1" u="sng" dirty="0" smtClean="0">
                <a:solidFill>
                  <a:srgbClr val="C00000"/>
                </a:solidFill>
              </a:rPr>
              <a:t>CONTENIDOS</a:t>
            </a:r>
            <a:endParaRPr lang="es-ES" b="1" i="1" u="sng" dirty="0">
              <a:solidFill>
                <a:srgbClr val="C0000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12065" y="2127020"/>
            <a:ext cx="87154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2000" b="1" i="1" dirty="0" smtClean="0"/>
              <a:t>         </a:t>
            </a:r>
            <a:r>
              <a:rPr lang="es-ES" sz="2000" b="1" i="1" dirty="0" smtClean="0">
                <a:latin typeface="Arial" pitchFamily="34" charset="0"/>
                <a:cs typeface="Arial" pitchFamily="34" charset="0"/>
              </a:rPr>
              <a:t>En todos los cursos partimos de cómo </a:t>
            </a:r>
            <a:r>
              <a:rPr lang="es-ES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las RELIGIONES </a:t>
            </a:r>
            <a:r>
              <a:rPr lang="es-ES" sz="2000" b="1" i="1" dirty="0" smtClean="0">
                <a:latin typeface="Arial" pitchFamily="34" charset="0"/>
                <a:cs typeface="Arial" pitchFamily="34" charset="0"/>
              </a:rPr>
              <a:t>están                                                                    presentes en la historia y en la actualidad, reúnen a la gente y aportan sentido a la vida de las personas</a:t>
            </a:r>
            <a:r>
              <a:rPr lang="es-ES" sz="2000" b="1" i="1" dirty="0" smtClean="0">
                <a:latin typeface="Arial" pitchFamily="34" charset="0"/>
                <a:cs typeface="Arial" pitchFamily="34" charset="0"/>
              </a:rPr>
              <a:t>…</a:t>
            </a:r>
          </a:p>
          <a:p>
            <a:pPr>
              <a:buFont typeface="Wingdings" pitchFamily="2" charset="2"/>
              <a:buChar char="Ø"/>
            </a:pPr>
            <a:endParaRPr lang="es-ES" sz="2000" b="1" i="1" dirty="0" smtClean="0"/>
          </a:p>
          <a:p>
            <a:pPr>
              <a:buFont typeface="Arial" pitchFamily="34" charset="0"/>
              <a:buChar char="•"/>
            </a:pPr>
            <a:r>
              <a:rPr lang="es-ES" sz="2000" b="1" i="1" dirty="0" smtClean="0">
                <a:solidFill>
                  <a:srgbClr val="FF0000"/>
                </a:solidFill>
              </a:rPr>
              <a:t>1º  ESO: </a:t>
            </a:r>
            <a:r>
              <a:rPr lang="es-ES" sz="2000" b="1" i="1" dirty="0" smtClean="0"/>
              <a:t>Conocer más y mejor al JESÚS histórico y al CRISTO de la fe</a:t>
            </a:r>
            <a:r>
              <a:rPr lang="es-ES" sz="2000" b="1" i="1" dirty="0" smtClean="0"/>
              <a:t>…</a:t>
            </a:r>
          </a:p>
          <a:p>
            <a:pPr>
              <a:buFont typeface="Arial" pitchFamily="34" charset="0"/>
              <a:buChar char="•"/>
            </a:pPr>
            <a:endParaRPr lang="es-ES" sz="2000" b="1" i="1" dirty="0" smtClean="0"/>
          </a:p>
          <a:p>
            <a:pPr>
              <a:buFont typeface="Arial" pitchFamily="34" charset="0"/>
              <a:buChar char="•"/>
            </a:pPr>
            <a:r>
              <a:rPr lang="es-ES" sz="2000" b="1" i="1" dirty="0" smtClean="0">
                <a:solidFill>
                  <a:srgbClr val="FF0000"/>
                </a:solidFill>
              </a:rPr>
              <a:t>2º ESO: </a:t>
            </a:r>
            <a:r>
              <a:rPr lang="es-ES" sz="2000" b="1" i="1" dirty="0" smtClean="0"/>
              <a:t>El punto culminante de la HISTORIA de la SALVACIÓN es Jesús. Los cristianos le siguen y  CELEBRAN en la IGLESIA  para vivir la verdad, la solidaridad y la esperanza. Comprometidos en la construcción de un mundo mejor</a:t>
            </a:r>
            <a:r>
              <a:rPr lang="es-ES" sz="2000" b="1" i="1" dirty="0" smtClean="0"/>
              <a:t>…</a:t>
            </a:r>
            <a:endParaRPr lang="es-ES" sz="2000" b="1" i="1" dirty="0" smtClean="0"/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095054"/>
            <a:ext cx="1905000" cy="76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untitl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8441" y="3789040"/>
            <a:ext cx="5400600" cy="3081983"/>
          </a:xfrm>
          <a:prstGeom prst="rect">
            <a:avLst/>
          </a:prstGeom>
        </p:spPr>
      </p:pic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i="1" u="sng" dirty="0" smtClean="0">
                <a:solidFill>
                  <a:srgbClr val="FF0000"/>
                </a:solidFill>
              </a:rPr>
              <a:t>Contenidos</a:t>
            </a:r>
            <a:endParaRPr lang="en-US" b="1" i="1" u="sng" dirty="0">
              <a:solidFill>
                <a:srgbClr val="FF0000"/>
              </a:solidFill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b="1" i="1" dirty="0">
                <a:solidFill>
                  <a:srgbClr val="FF0000"/>
                </a:solidFill>
              </a:rPr>
              <a:t>3ºESO: </a:t>
            </a:r>
            <a:r>
              <a:rPr lang="es-ES" i="1" dirty="0"/>
              <a:t>Dios se hace hombre para vivir entre los hombres y animar a todo el mundo a que viva feliz ( LA BIBLIA) . Sus seguidores comparten una misma vida, fe y compromiso, desde la libertad… y con el ejemplo del Maestro Jesús, persona libre que ama con sinceridad y se entrega por entero</a:t>
            </a:r>
            <a:r>
              <a:rPr lang="es-ES" i="1" dirty="0" smtClean="0"/>
              <a:t>…</a:t>
            </a:r>
            <a:endParaRPr lang="es-ES" i="1" dirty="0"/>
          </a:p>
        </p:txBody>
      </p:sp>
      <p:sp>
        <p:nvSpPr>
          <p:cNvPr id="7" name="6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b="1" i="1" dirty="0">
                <a:solidFill>
                  <a:srgbClr val="FF0000"/>
                </a:solidFill>
              </a:rPr>
              <a:t>4º ESO</a:t>
            </a:r>
            <a:r>
              <a:rPr lang="es-ES" b="1" i="1" dirty="0"/>
              <a:t>: </a:t>
            </a:r>
            <a:r>
              <a:rPr lang="es-ES" i="1" dirty="0"/>
              <a:t>Analizar veinte siglos de HISTORIA de la IGLESIA para conocerla, amarla y trabajar para que todos encuentren en ella un motivo para mantener la esperanza</a:t>
            </a:r>
            <a:r>
              <a:rPr lang="es-ES" i="1" dirty="0" smtClean="0"/>
              <a:t>…</a:t>
            </a:r>
          </a:p>
          <a:p>
            <a:endParaRPr lang="es-ES" i="1" dirty="0" smtClean="0">
              <a:solidFill>
                <a:srgbClr val="FF0000"/>
              </a:solidFill>
            </a:endParaRPr>
          </a:p>
          <a:p>
            <a:r>
              <a:rPr lang="es-ES" b="1" i="1" dirty="0" smtClean="0">
                <a:solidFill>
                  <a:srgbClr val="FF0000"/>
                </a:solidFill>
              </a:rPr>
              <a:t>1º </a:t>
            </a:r>
            <a:r>
              <a:rPr lang="es-ES" b="1" i="1" dirty="0">
                <a:solidFill>
                  <a:srgbClr val="FF0000"/>
                </a:solidFill>
              </a:rPr>
              <a:t>Bachillerato:    </a:t>
            </a:r>
            <a:r>
              <a:rPr lang="es-ES" i="1" dirty="0"/>
              <a:t>Síntesis del Mensaje Cristiano </a:t>
            </a:r>
            <a:r>
              <a:rPr lang="es-ES" i="1" dirty="0" smtClean="0"/>
              <a:t>y  </a:t>
            </a:r>
            <a:r>
              <a:rPr lang="es-ES" i="1" dirty="0"/>
              <a:t>la Iglesia en el mundo actual…</a:t>
            </a:r>
            <a:endParaRPr lang="es-ES" i="1" dirty="0"/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0"/>
            <a:ext cx="1401964" cy="1645784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88640"/>
            <a:ext cx="2016224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87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13 Imagen" descr="imagesCAS4MNJ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16" y="2357430"/>
            <a:ext cx="2285984" cy="261937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" name="4 Marcador de contenido" descr="untitleda.png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571472" y="357166"/>
            <a:ext cx="4038600" cy="969969"/>
          </a:xfrm>
        </p:spPr>
      </p:pic>
      <p:pic>
        <p:nvPicPr>
          <p:cNvPr id="6" name="5 Marcador de contenido" descr="imagesCAR3NYN1.jpg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7143769" y="0"/>
            <a:ext cx="2000232" cy="2514600"/>
          </a:xfrm>
        </p:spPr>
      </p:pic>
      <p:pic>
        <p:nvPicPr>
          <p:cNvPr id="8" name="7 Imagen" descr="imagesCASXUXGM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4877" y="0"/>
            <a:ext cx="2428892" cy="2357415"/>
          </a:xfrm>
          <a:prstGeom prst="rect">
            <a:avLst/>
          </a:prstGeom>
        </p:spPr>
      </p:pic>
      <p:pic>
        <p:nvPicPr>
          <p:cNvPr id="9" name="8 Imagen" descr="imagesCADSI7W6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357298"/>
            <a:ext cx="2133600" cy="2143125"/>
          </a:xfrm>
          <a:prstGeom prst="rect">
            <a:avLst/>
          </a:prstGeom>
        </p:spPr>
      </p:pic>
      <p:pic>
        <p:nvPicPr>
          <p:cNvPr id="10" name="9 Imagen" descr="imagesCACG18S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0364" y="1428736"/>
            <a:ext cx="1785951" cy="2286016"/>
          </a:xfrm>
          <a:prstGeom prst="rect">
            <a:avLst/>
          </a:prstGeom>
        </p:spPr>
      </p:pic>
      <p:pic>
        <p:nvPicPr>
          <p:cNvPr id="11" name="10 Imagen" descr="imagesCAEB57SR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62800" y="4543425"/>
            <a:ext cx="1766918" cy="2314575"/>
          </a:xfrm>
          <a:prstGeom prst="rect">
            <a:avLst/>
          </a:prstGeom>
        </p:spPr>
      </p:pic>
      <p:pic>
        <p:nvPicPr>
          <p:cNvPr id="12" name="11 Imagen" descr="imagesCALWKJVJ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714752"/>
            <a:ext cx="3028950" cy="1514475"/>
          </a:xfrm>
          <a:prstGeom prst="rect">
            <a:avLst/>
          </a:prstGeom>
        </p:spPr>
      </p:pic>
      <p:pic>
        <p:nvPicPr>
          <p:cNvPr id="13" name="12 Imagen" descr="imagesCANJ67UF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86314" y="2285992"/>
            <a:ext cx="2033589" cy="2505075"/>
          </a:xfrm>
          <a:prstGeom prst="rect">
            <a:avLst/>
          </a:prstGeom>
        </p:spPr>
      </p:pic>
      <p:pic>
        <p:nvPicPr>
          <p:cNvPr id="15" name="14 Imagen" descr="imagesCAUW8ZZ3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71802" y="3643314"/>
            <a:ext cx="1643074" cy="3028950"/>
          </a:xfrm>
          <a:prstGeom prst="rect">
            <a:avLst/>
          </a:prstGeom>
        </p:spPr>
      </p:pic>
      <p:pic>
        <p:nvPicPr>
          <p:cNvPr id="17" name="16 Imagen" descr="imagesCAS1YN11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00875" y="4714875"/>
            <a:ext cx="2143125" cy="2143125"/>
          </a:xfrm>
          <a:prstGeom prst="rect">
            <a:avLst/>
          </a:prstGeom>
        </p:spPr>
      </p:pic>
      <p:pic>
        <p:nvPicPr>
          <p:cNvPr id="18" name="17 Imagen" descr="imagesCA1DTHT3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14876" y="4714884"/>
            <a:ext cx="2143140" cy="2143116"/>
          </a:xfrm>
          <a:prstGeom prst="rect">
            <a:avLst/>
          </a:prstGeom>
        </p:spPr>
      </p:pic>
      <p:pic>
        <p:nvPicPr>
          <p:cNvPr id="19" name="18 Imagen" descr="imagesCA2YTZC2.jp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" y="3500438"/>
            <a:ext cx="1857355" cy="1643074"/>
          </a:xfrm>
          <a:prstGeom prst="rect">
            <a:avLst/>
          </a:prstGeom>
        </p:spPr>
      </p:pic>
      <p:pic>
        <p:nvPicPr>
          <p:cNvPr id="20" name="19 Imagen" descr="imagesCAZS0J8S.jp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71670" y="1357298"/>
            <a:ext cx="1514475" cy="2886074"/>
          </a:xfrm>
          <a:prstGeom prst="rect">
            <a:avLst/>
          </a:prstGeom>
        </p:spPr>
      </p:pic>
      <p:sp>
        <p:nvSpPr>
          <p:cNvPr id="21" name="20 CuadroTexto"/>
          <p:cNvSpPr txBox="1"/>
          <p:nvPr/>
        </p:nvSpPr>
        <p:spPr>
          <a:xfrm>
            <a:off x="214282" y="5286388"/>
            <a:ext cx="27860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i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Visita Cultural, Artística, Religiosa,…</a:t>
            </a:r>
            <a:endParaRPr lang="es-ES" sz="2800" b="1" i="1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2" name="21 CuadroTexto"/>
          <p:cNvSpPr txBox="1"/>
          <p:nvPr/>
        </p:nvSpPr>
        <p:spPr>
          <a:xfrm rot="19953588">
            <a:off x="-383088" y="2119392"/>
            <a:ext cx="984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 b="1" i="1" dirty="0" smtClean="0">
                <a:solidFill>
                  <a:srgbClr val="FFFF00"/>
                </a:solidFill>
              </a:rPr>
              <a:t>NUESTRAS ACTIVIDADES</a:t>
            </a:r>
            <a:endParaRPr lang="es-ES" sz="7200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25 Imagen" descr="untitled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43240" cy="206214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72056" cy="1143000"/>
          </a:xfrm>
        </p:spPr>
        <p:txBody>
          <a:bodyPr/>
          <a:lstStyle/>
          <a:p>
            <a:r>
              <a:rPr lang="es-ES" b="1" i="1" dirty="0" smtClean="0">
                <a:solidFill>
                  <a:srgbClr val="FF0000"/>
                </a:solidFill>
              </a:rPr>
              <a:t>   </a:t>
            </a:r>
            <a:endParaRPr lang="es-ES" b="1" i="1" dirty="0">
              <a:solidFill>
                <a:srgbClr val="FF0000"/>
              </a:solidFill>
            </a:endParaRPr>
          </a:p>
        </p:txBody>
      </p:sp>
      <p:pic>
        <p:nvPicPr>
          <p:cNvPr id="6" name="5 Marcador de contenido" descr="imagesCA3FTBJY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395912" y="2643183"/>
            <a:ext cx="2543175" cy="2120112"/>
          </a:xfrm>
        </p:spPr>
      </p:pic>
      <p:pic>
        <p:nvPicPr>
          <p:cNvPr id="7" name="6 Imagen" descr="imagesCA3PR7P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744" y="2571744"/>
            <a:ext cx="1800225" cy="2543175"/>
          </a:xfrm>
          <a:prstGeom prst="rect">
            <a:avLst/>
          </a:prstGeom>
        </p:spPr>
      </p:pic>
      <p:pic>
        <p:nvPicPr>
          <p:cNvPr id="9" name="8 Imagen" descr="imagesCA44X39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4480" y="4143380"/>
            <a:ext cx="2071702" cy="1085848"/>
          </a:xfrm>
          <a:prstGeom prst="rect">
            <a:avLst/>
          </a:prstGeom>
        </p:spPr>
      </p:pic>
      <p:pic>
        <p:nvPicPr>
          <p:cNvPr id="10" name="9 Imagen" descr="imagesCA15N3H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768" y="0"/>
            <a:ext cx="2000232" cy="2143125"/>
          </a:xfrm>
          <a:prstGeom prst="rect">
            <a:avLst/>
          </a:prstGeom>
        </p:spPr>
      </p:pic>
      <p:pic>
        <p:nvPicPr>
          <p:cNvPr id="11" name="10 Imagen" descr="imagesCA686B1R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928934"/>
            <a:ext cx="1643042" cy="2266948"/>
          </a:xfrm>
          <a:prstGeom prst="rect">
            <a:avLst/>
          </a:prstGeom>
        </p:spPr>
      </p:pic>
      <p:pic>
        <p:nvPicPr>
          <p:cNvPr id="12" name="11 Imagen" descr="imagesCADY3OD8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0958" y="4714884"/>
            <a:ext cx="1643042" cy="2143116"/>
          </a:xfrm>
          <a:prstGeom prst="rect">
            <a:avLst/>
          </a:prstGeom>
        </p:spPr>
      </p:pic>
      <p:pic>
        <p:nvPicPr>
          <p:cNvPr id="13" name="12 Imagen" descr="imagesCADWIE90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2132" y="214290"/>
            <a:ext cx="1738305" cy="1628775"/>
          </a:xfrm>
          <a:prstGeom prst="rect">
            <a:avLst/>
          </a:prstGeom>
        </p:spPr>
      </p:pic>
      <p:pic>
        <p:nvPicPr>
          <p:cNvPr id="14" name="13 Imagen" descr="imagesCALJ6ZPK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" y="1500174"/>
            <a:ext cx="1928794" cy="1714497"/>
          </a:xfrm>
          <a:prstGeom prst="rect">
            <a:avLst/>
          </a:prstGeom>
        </p:spPr>
      </p:pic>
      <p:pic>
        <p:nvPicPr>
          <p:cNvPr id="17" name="16 Marcador de contenido" descr="imagesCAN7MVAH.jpg"/>
          <p:cNvPicPr>
            <a:picLocks noGrp="1" noChangeAspect="1"/>
          </p:cNvPicPr>
          <p:nvPr>
            <p:ph sz="half" idx="1"/>
          </p:nvPr>
        </p:nvPicPr>
        <p:blipFill>
          <a:blip r:embed="rId11" cstate="print"/>
          <a:stretch>
            <a:fillRect/>
          </a:stretch>
        </p:blipFill>
        <p:spPr>
          <a:xfrm>
            <a:off x="-46038" y="3846887"/>
            <a:ext cx="46038" cy="32589"/>
          </a:xfrm>
        </p:spPr>
      </p:pic>
      <p:pic>
        <p:nvPicPr>
          <p:cNvPr id="18" name="17 Imagen" descr="imagesCAN7MVAH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5057775"/>
            <a:ext cx="2928926" cy="1800225"/>
          </a:xfrm>
          <a:prstGeom prst="rect">
            <a:avLst/>
          </a:prstGeom>
        </p:spPr>
      </p:pic>
      <p:pic>
        <p:nvPicPr>
          <p:cNvPr id="19" name="18 Imagen" descr="imagesCASVKO2Y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57819" y="1857365"/>
            <a:ext cx="1214446" cy="1643074"/>
          </a:xfrm>
          <a:prstGeom prst="rect">
            <a:avLst/>
          </a:prstGeom>
        </p:spPr>
      </p:pic>
      <p:pic>
        <p:nvPicPr>
          <p:cNvPr id="22" name="21 Imagen" descr="imagesCAUXF6M1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72264" y="1785926"/>
            <a:ext cx="1143008" cy="1285884"/>
          </a:xfrm>
          <a:prstGeom prst="rect">
            <a:avLst/>
          </a:prstGeom>
        </p:spPr>
      </p:pic>
      <p:pic>
        <p:nvPicPr>
          <p:cNvPr id="23" name="22 Imagen" descr="imagesCAYGCLL5.jp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00694" y="4314825"/>
            <a:ext cx="2000264" cy="2543175"/>
          </a:xfrm>
          <a:prstGeom prst="rect">
            <a:avLst/>
          </a:prstGeom>
        </p:spPr>
      </p:pic>
      <p:pic>
        <p:nvPicPr>
          <p:cNvPr id="24" name="23 Imagen" descr="untitled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28926" y="5114925"/>
            <a:ext cx="2619375" cy="1743075"/>
          </a:xfrm>
          <a:prstGeom prst="rect">
            <a:avLst/>
          </a:prstGeom>
        </p:spPr>
      </p:pic>
      <p:pic>
        <p:nvPicPr>
          <p:cNvPr id="28" name="27 Imagen" descr="untitledH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143240" y="0"/>
            <a:ext cx="2781300" cy="1933577"/>
          </a:xfrm>
          <a:prstGeom prst="rect">
            <a:avLst/>
          </a:prstGeom>
        </p:spPr>
      </p:pic>
      <p:pic>
        <p:nvPicPr>
          <p:cNvPr id="29" name="28 Imagen" descr="imagesCALF9RVO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785918" y="2000240"/>
            <a:ext cx="3643338" cy="2143140"/>
          </a:xfrm>
          <a:prstGeom prst="rect">
            <a:avLst/>
          </a:prstGeom>
        </p:spPr>
      </p:pic>
      <p:pic>
        <p:nvPicPr>
          <p:cNvPr id="30" name="29 Imagen" descr="untitl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643834" y="1928802"/>
            <a:ext cx="1500166" cy="2786082"/>
          </a:xfrm>
          <a:prstGeom prst="rect">
            <a:avLst/>
          </a:prstGeom>
        </p:spPr>
      </p:pic>
      <p:pic>
        <p:nvPicPr>
          <p:cNvPr id="31" name="30 Imagen" descr="imagesCABYZPDL.jp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0" y="0"/>
            <a:ext cx="976282" cy="9953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22 Imagen" descr="untitl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76" y="3643314"/>
            <a:ext cx="2786082" cy="2214578"/>
          </a:xfrm>
          <a:prstGeom prst="rect">
            <a:avLst/>
          </a:prstGeom>
        </p:spPr>
      </p:pic>
      <p:pic>
        <p:nvPicPr>
          <p:cNvPr id="22" name="21 Imagen" descr="imagesCA7Q3N7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60" y="3643314"/>
            <a:ext cx="2786082" cy="2214578"/>
          </a:xfrm>
          <a:prstGeom prst="rect">
            <a:avLst/>
          </a:prstGeom>
        </p:spPr>
      </p:pic>
      <p:pic>
        <p:nvPicPr>
          <p:cNvPr id="17" name="16 Imagen" descr="untit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14818"/>
            <a:ext cx="1643042" cy="1976440"/>
          </a:xfrm>
          <a:prstGeom prst="rect">
            <a:avLst/>
          </a:prstGeom>
        </p:spPr>
      </p:pic>
      <p:pic>
        <p:nvPicPr>
          <p:cNvPr id="20" name="19 Imagen" descr="untitled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715016"/>
            <a:ext cx="2571736" cy="1142984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14480" y="274638"/>
            <a:ext cx="5715040" cy="868346"/>
          </a:xfrm>
        </p:spPr>
        <p:txBody>
          <a:bodyPr>
            <a:normAutofit/>
          </a:bodyPr>
          <a:lstStyle/>
          <a:p>
            <a:r>
              <a:rPr lang="es-ES" b="1" i="1" dirty="0" smtClean="0">
                <a:solidFill>
                  <a:srgbClr val="FF0000"/>
                </a:solidFill>
              </a:rPr>
              <a:t>…Y también en el AULA</a:t>
            </a:r>
            <a:endParaRPr lang="es-ES" b="1" i="1" dirty="0">
              <a:solidFill>
                <a:srgbClr val="FF0000"/>
              </a:solidFill>
            </a:endParaRPr>
          </a:p>
        </p:txBody>
      </p:sp>
      <p:pic>
        <p:nvPicPr>
          <p:cNvPr id="5" name="4 Marcador de contenido" descr="imagesCA27TP36.jpg"/>
          <p:cNvPicPr>
            <a:picLocks noGrp="1" noChangeAspect="1"/>
          </p:cNvPicPr>
          <p:nvPr>
            <p:ph sz="half" idx="1"/>
          </p:nvPr>
        </p:nvPicPr>
        <p:blipFill>
          <a:blip r:embed="rId6"/>
          <a:stretch>
            <a:fillRect/>
          </a:stretch>
        </p:blipFill>
        <p:spPr>
          <a:xfrm>
            <a:off x="1857356" y="1071546"/>
            <a:ext cx="1790700" cy="2552700"/>
          </a:xfrm>
        </p:spPr>
      </p:pic>
      <p:pic>
        <p:nvPicPr>
          <p:cNvPr id="6" name="5 Marcador de contenido" descr="9.png"/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>
            <a:off x="0" y="1643050"/>
            <a:ext cx="1781175" cy="2562225"/>
          </a:xfrm>
        </p:spPr>
      </p:pic>
      <p:pic>
        <p:nvPicPr>
          <p:cNvPr id="7" name="6 Imagen" descr="imagesCADGTXN9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2132" y="1142984"/>
            <a:ext cx="1781175" cy="2562225"/>
          </a:xfrm>
          <a:prstGeom prst="rect">
            <a:avLst/>
          </a:prstGeom>
        </p:spPr>
      </p:pic>
      <p:pic>
        <p:nvPicPr>
          <p:cNvPr id="10" name="9 Imagen" descr="untitledq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3775" y="0"/>
            <a:ext cx="1800225" cy="2543175"/>
          </a:xfrm>
          <a:prstGeom prst="rect">
            <a:avLst/>
          </a:prstGeom>
        </p:spPr>
      </p:pic>
      <p:pic>
        <p:nvPicPr>
          <p:cNvPr id="11" name="10 Imagen" descr="untitledzv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43775" y="4314825"/>
            <a:ext cx="1800225" cy="2543175"/>
          </a:xfrm>
          <a:prstGeom prst="rect">
            <a:avLst/>
          </a:prstGeom>
        </p:spPr>
      </p:pic>
      <p:pic>
        <p:nvPicPr>
          <p:cNvPr id="12" name="11 Imagen" descr="untitled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86512" y="5786454"/>
            <a:ext cx="928662" cy="1071546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2214546" y="5903893"/>
            <a:ext cx="69294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i="1" dirty="0" smtClean="0">
                <a:solidFill>
                  <a:srgbClr val="FF0000"/>
                </a:solidFill>
              </a:rPr>
              <a:t>…Nos ayuda a APRENDER,</a:t>
            </a:r>
          </a:p>
          <a:p>
            <a:r>
              <a:rPr lang="es-ES" sz="2800" b="1" i="1" dirty="0" smtClean="0">
                <a:solidFill>
                  <a:srgbClr val="FF0000"/>
                </a:solidFill>
              </a:rPr>
              <a:t>VALORAR, PENSAR , ACTUAR,…</a:t>
            </a:r>
            <a:endParaRPr lang="es-ES" sz="2800" b="1" i="1" dirty="0">
              <a:solidFill>
                <a:srgbClr val="FF0000"/>
              </a:solidFill>
            </a:endParaRPr>
          </a:p>
        </p:txBody>
      </p:sp>
      <p:pic>
        <p:nvPicPr>
          <p:cNvPr id="14" name="13 Imagen" descr="untitledg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00958" y="1928802"/>
            <a:ext cx="1643042" cy="2495550"/>
          </a:xfrm>
          <a:prstGeom prst="rect">
            <a:avLst/>
          </a:prstGeom>
        </p:spPr>
      </p:pic>
      <p:pic>
        <p:nvPicPr>
          <p:cNvPr id="16" name="15 Imagen" descr="untitl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14744" y="1142984"/>
            <a:ext cx="1762125" cy="2590800"/>
          </a:xfrm>
          <a:prstGeom prst="rect">
            <a:avLst/>
          </a:prstGeom>
        </p:spPr>
      </p:pic>
      <p:pic>
        <p:nvPicPr>
          <p:cNvPr id="18" name="17 Imagen" descr="untitleds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71605" y="3500438"/>
            <a:ext cx="1643074" cy="2357454"/>
          </a:xfrm>
          <a:prstGeom prst="rect">
            <a:avLst/>
          </a:prstGeom>
        </p:spPr>
      </p:pic>
      <p:pic>
        <p:nvPicPr>
          <p:cNvPr id="19" name="18 Imagen" descr="untitledV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1857356" cy="19288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 descr="untitled.pn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572264" y="285728"/>
            <a:ext cx="2357454" cy="1785926"/>
          </a:xfrm>
        </p:spPr>
      </p:pic>
      <p:pic>
        <p:nvPicPr>
          <p:cNvPr id="13" name="12 Imagen" descr="imagesCAH0AFF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042" y="1142984"/>
            <a:ext cx="5286412" cy="5715015"/>
          </a:xfrm>
          <a:prstGeom prst="rect">
            <a:avLst/>
          </a:prstGeom>
        </p:spPr>
      </p:pic>
      <p:pic>
        <p:nvPicPr>
          <p:cNvPr id="11" name="10 Imagen" descr="untitled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0892" y="2214554"/>
            <a:ext cx="1928794" cy="1643050"/>
          </a:xfrm>
          <a:prstGeom prst="rect">
            <a:avLst/>
          </a:prstGeom>
        </p:spPr>
      </p:pic>
      <p:pic>
        <p:nvPicPr>
          <p:cNvPr id="9" name="8 Imagen" descr="imagesCA04VC1W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143380"/>
            <a:ext cx="1643042" cy="2466975"/>
          </a:xfrm>
          <a:prstGeom prst="rect">
            <a:avLst/>
          </a:prstGeom>
        </p:spPr>
      </p:pic>
      <p:pic>
        <p:nvPicPr>
          <p:cNvPr id="6" name="5 Imagen" descr="imagesCA4FZQ3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524000" cy="222885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1538" y="274638"/>
            <a:ext cx="6643734" cy="1143000"/>
          </a:xfrm>
        </p:spPr>
        <p:txBody>
          <a:bodyPr>
            <a:normAutofit fontScale="90000"/>
          </a:bodyPr>
          <a:lstStyle/>
          <a:p>
            <a:r>
              <a:rPr lang="es-ES" b="1" i="1" u="sng" dirty="0" smtClean="0">
                <a:solidFill>
                  <a:srgbClr val="FFFF00"/>
                </a:solidFill>
                <a:latin typeface="Arial Black" pitchFamily="34" charset="0"/>
              </a:rPr>
              <a:t>OTRAS ACTIVIDADES</a:t>
            </a:r>
            <a:endParaRPr lang="es-ES" b="1" i="1" u="sng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643042" y="1357298"/>
            <a:ext cx="5643602" cy="4740277"/>
          </a:xfrm>
        </p:spPr>
        <p:txBody>
          <a:bodyPr>
            <a:normAutofit fontScale="92500" lnSpcReduction="10000"/>
          </a:bodyPr>
          <a:lstStyle/>
          <a:p>
            <a:r>
              <a:rPr lang="es-ES" sz="3200" b="1" i="1" dirty="0" smtClean="0"/>
              <a:t>“Comercio Justo”…</a:t>
            </a:r>
          </a:p>
          <a:p>
            <a:r>
              <a:rPr lang="es-ES" sz="3200" b="1" i="1" dirty="0" smtClean="0"/>
              <a:t>“Mercadillo Solidario”</a:t>
            </a:r>
          </a:p>
          <a:p>
            <a:r>
              <a:rPr lang="es-ES" sz="3200" b="1" i="1" dirty="0" smtClean="0"/>
              <a:t>“Ayuda a Haití”…</a:t>
            </a:r>
          </a:p>
          <a:p>
            <a:r>
              <a:rPr lang="es-ES" sz="3200" b="1" i="1" dirty="0" smtClean="0"/>
              <a:t>“Operación Kilo”…</a:t>
            </a:r>
          </a:p>
          <a:p>
            <a:r>
              <a:rPr lang="es-ES" sz="3200" b="1" i="1" dirty="0" smtClean="0"/>
              <a:t>“ Material escolar”</a:t>
            </a:r>
          </a:p>
          <a:p>
            <a:r>
              <a:rPr lang="es-ES" sz="3200" b="1" i="1" dirty="0" smtClean="0"/>
              <a:t>“Aniversario 11-M”…</a:t>
            </a:r>
          </a:p>
          <a:p>
            <a:r>
              <a:rPr lang="es-ES" sz="3200" b="1" i="1" dirty="0" smtClean="0"/>
              <a:t>“Felicitación navideña”…</a:t>
            </a:r>
          </a:p>
          <a:p>
            <a:r>
              <a:rPr lang="es-ES" sz="3200" b="1" i="1" dirty="0" smtClean="0"/>
              <a:t>“Día de la Paz”…</a:t>
            </a:r>
          </a:p>
          <a:p>
            <a:r>
              <a:rPr lang="es-ES" sz="3200" b="1" i="1" dirty="0" smtClean="0"/>
              <a:t>Museos, Parroquia, Catedral,…</a:t>
            </a:r>
          </a:p>
          <a:p>
            <a:endParaRPr lang="es-ES" dirty="0"/>
          </a:p>
        </p:txBody>
      </p:sp>
      <p:pic>
        <p:nvPicPr>
          <p:cNvPr id="7" name="6 Imagen" descr="imagesCA2M46M0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5857892"/>
            <a:ext cx="3267075" cy="1000108"/>
          </a:xfrm>
          <a:prstGeom prst="rect">
            <a:avLst/>
          </a:prstGeom>
        </p:spPr>
      </p:pic>
      <p:pic>
        <p:nvPicPr>
          <p:cNvPr id="8" name="7 Imagen" descr="imagesCA5YE7IN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5500702"/>
            <a:ext cx="1643042" cy="928694"/>
          </a:xfrm>
          <a:prstGeom prst="rect">
            <a:avLst/>
          </a:prstGeom>
        </p:spPr>
      </p:pic>
      <p:pic>
        <p:nvPicPr>
          <p:cNvPr id="10" name="9 Imagen" descr="untitledh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00892" y="5214950"/>
            <a:ext cx="2143108" cy="1643050"/>
          </a:xfrm>
          <a:prstGeom prst="rect">
            <a:avLst/>
          </a:prstGeom>
        </p:spPr>
      </p:pic>
      <p:pic>
        <p:nvPicPr>
          <p:cNvPr id="12" name="11 Imagen" descr="imagesCAVGYSUM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2285992"/>
            <a:ext cx="1643042" cy="1828800"/>
          </a:xfrm>
          <a:prstGeom prst="rect">
            <a:avLst/>
          </a:prstGeom>
        </p:spPr>
      </p:pic>
      <p:pic>
        <p:nvPicPr>
          <p:cNvPr id="14" name="13 Imagen" descr="untitl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43504" y="2428868"/>
            <a:ext cx="1571636" cy="1357322"/>
          </a:xfrm>
          <a:prstGeom prst="rect">
            <a:avLst/>
          </a:prstGeom>
        </p:spPr>
      </p:pic>
      <p:pic>
        <p:nvPicPr>
          <p:cNvPr id="16" name="15 Imagen" descr="untitledr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8016" y="3786191"/>
            <a:ext cx="2285984" cy="1571636"/>
          </a:xfrm>
          <a:prstGeom prst="rect">
            <a:avLst/>
          </a:prstGeom>
        </p:spPr>
      </p:pic>
      <p:pic>
        <p:nvPicPr>
          <p:cNvPr id="17" name="16 Imagen" descr="imagesCAA7AHBG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86248" y="5929330"/>
            <a:ext cx="1500198" cy="9286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untitled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3143248"/>
            <a:ext cx="2657475" cy="1714500"/>
          </a:xfrm>
          <a:prstGeom prst="rect">
            <a:avLst/>
          </a:prstGeom>
        </p:spPr>
      </p:pic>
      <p:pic>
        <p:nvPicPr>
          <p:cNvPr id="10" name="9 Imagen" descr="imagesCAUP595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2143116"/>
            <a:ext cx="1643042" cy="2000264"/>
          </a:xfrm>
          <a:prstGeom prst="rect">
            <a:avLst/>
          </a:prstGeom>
        </p:spPr>
      </p:pic>
      <p:pic>
        <p:nvPicPr>
          <p:cNvPr id="9" name="8 Imagen" descr="imagesCAN9FIQZ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307" y="2786057"/>
            <a:ext cx="1428760" cy="1357323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800" b="1" i="1" u="sng" dirty="0" smtClean="0">
                <a:solidFill>
                  <a:srgbClr val="FF0000"/>
                </a:solidFill>
              </a:rPr>
              <a:t>En proyecto…</a:t>
            </a:r>
            <a:endParaRPr lang="es-ES" sz="4800" b="1" i="1" u="sng" dirty="0">
              <a:solidFill>
                <a:srgbClr val="FF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614866" cy="4525963"/>
          </a:xfrm>
        </p:spPr>
        <p:txBody>
          <a:bodyPr>
            <a:normAutofit/>
          </a:bodyPr>
          <a:lstStyle/>
          <a:p>
            <a:r>
              <a:rPr lang="es-ES" sz="3600" b="1" i="1" dirty="0" smtClean="0"/>
              <a:t>Viaje cultural -religioso a Andalucía o Galicia,…</a:t>
            </a:r>
          </a:p>
          <a:p>
            <a:r>
              <a:rPr lang="es-ES" sz="3600" b="1" i="1" dirty="0" smtClean="0"/>
              <a:t>Camino de Santiago</a:t>
            </a:r>
          </a:p>
          <a:p>
            <a:r>
              <a:rPr lang="es-ES" sz="3600" b="1" i="1" dirty="0" smtClean="0">
                <a:solidFill>
                  <a:srgbClr val="FF0000"/>
                </a:solidFill>
              </a:rPr>
              <a:t>Viaje final de curso</a:t>
            </a:r>
          </a:p>
          <a:p>
            <a:pPr>
              <a:buNone/>
            </a:pPr>
            <a:r>
              <a:rPr lang="es-ES" sz="3600" b="1" i="1" dirty="0" smtClean="0">
                <a:solidFill>
                  <a:srgbClr val="FF0000"/>
                </a:solidFill>
              </a:rPr>
              <a:t>  a ROMA,…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86314" y="1357298"/>
            <a:ext cx="4357686" cy="4768865"/>
          </a:xfrm>
        </p:spPr>
        <p:txBody>
          <a:bodyPr>
            <a:normAutofit/>
          </a:bodyPr>
          <a:lstStyle/>
          <a:p>
            <a:pPr>
              <a:buNone/>
            </a:pPr>
            <a:endParaRPr lang="es-ES" sz="3600" b="1" i="1" dirty="0" smtClean="0"/>
          </a:p>
          <a:p>
            <a:r>
              <a:rPr lang="es-ES" sz="3600" b="1" i="1" dirty="0" smtClean="0"/>
              <a:t>Realizar un Belén interdepartamental</a:t>
            </a:r>
          </a:p>
          <a:p>
            <a:pPr algn="ctr">
              <a:buNone/>
            </a:pPr>
            <a:r>
              <a:rPr lang="es-ES" sz="3600" b="1" i="1" dirty="0" smtClean="0">
                <a:solidFill>
                  <a:srgbClr val="FF0000"/>
                </a:solidFill>
              </a:rPr>
              <a:t>¡SE ADMITEN IDEAS </a:t>
            </a:r>
          </a:p>
          <a:p>
            <a:pPr algn="ctr">
              <a:buNone/>
            </a:pPr>
            <a:r>
              <a:rPr lang="es-ES" sz="3600" b="1" i="1" dirty="0" smtClean="0">
                <a:solidFill>
                  <a:srgbClr val="FF0000"/>
                </a:solidFill>
              </a:rPr>
              <a:t>Y SUGERENCIAS!...</a:t>
            </a:r>
          </a:p>
          <a:p>
            <a:endParaRPr lang="es-ES" dirty="0"/>
          </a:p>
        </p:txBody>
      </p:sp>
      <p:pic>
        <p:nvPicPr>
          <p:cNvPr id="5" name="4 Imagen" descr="imagesCAQT9ZK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357827"/>
            <a:ext cx="2428892" cy="1500174"/>
          </a:xfrm>
          <a:prstGeom prst="rect">
            <a:avLst/>
          </a:prstGeom>
        </p:spPr>
      </p:pic>
      <p:pic>
        <p:nvPicPr>
          <p:cNvPr id="6" name="5 Imagen" descr="imagesCAZRW8DD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7950" y="214290"/>
            <a:ext cx="2543175" cy="1643050"/>
          </a:xfrm>
          <a:prstGeom prst="rect">
            <a:avLst/>
          </a:prstGeom>
        </p:spPr>
      </p:pic>
      <p:pic>
        <p:nvPicPr>
          <p:cNvPr id="7" name="6 Imagen" descr="imagesCADKN8Y1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2466975" cy="1643050"/>
          </a:xfrm>
          <a:prstGeom prst="rect">
            <a:avLst/>
          </a:prstGeom>
        </p:spPr>
      </p:pic>
      <p:pic>
        <p:nvPicPr>
          <p:cNvPr id="11" name="10 Imagen" descr="imagesCAAVPVHK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00298" y="5429264"/>
            <a:ext cx="2190747" cy="1428736"/>
          </a:xfrm>
          <a:prstGeom prst="rect">
            <a:avLst/>
          </a:prstGeom>
        </p:spPr>
      </p:pic>
      <p:pic>
        <p:nvPicPr>
          <p:cNvPr id="12" name="11 Imagen" descr="imagesCAXH0Y1X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57752" y="5143512"/>
            <a:ext cx="2476500" cy="1714488"/>
          </a:xfrm>
          <a:prstGeom prst="rect">
            <a:avLst/>
          </a:prstGeom>
        </p:spPr>
      </p:pic>
      <p:graphicFrame>
        <p:nvGraphicFramePr>
          <p:cNvPr id="50181" name="Object 5"/>
          <p:cNvGraphicFramePr>
            <a:graphicFrameLocks noChangeAspect="1"/>
          </p:cNvGraphicFramePr>
          <p:nvPr/>
        </p:nvGraphicFramePr>
        <p:xfrm>
          <a:off x="7500937" y="4941888"/>
          <a:ext cx="1643063" cy="191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3" name="Imagen de mapa de bits" r:id="rId11" imgW="1380952" imgH="1695687" progId="PBrush">
                  <p:embed/>
                </p:oleObj>
              </mc:Choice>
              <mc:Fallback>
                <p:oleObj name="Imagen de mapa de bits" r:id="rId11" imgW="1380952" imgH="1695687" progId="PBrush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0937" y="4941888"/>
                        <a:ext cx="1643063" cy="1916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ttp://partido.marianistas.org/wp-content/uploads/2010/02/buscandot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57" y="45272"/>
            <a:ext cx="4048125" cy="4048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CuadroTexto"/>
          <p:cNvSpPr txBox="1"/>
          <p:nvPr/>
        </p:nvSpPr>
        <p:spPr>
          <a:xfrm rot="1658386">
            <a:off x="4902941" y="598092"/>
            <a:ext cx="40324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i="1" dirty="0" smtClean="0">
                <a:solidFill>
                  <a:srgbClr val="FF0000"/>
                </a:solidFill>
              </a:rPr>
              <a:t>LA «ASIGNATURA DE RELIGIÓN» PUEDE AYUDARTE A ENCONTRARLO…</a:t>
            </a:r>
            <a:endParaRPr lang="es-ES" sz="3600" b="1" i="1" dirty="0">
              <a:solidFill>
                <a:srgbClr val="FF0000"/>
              </a:solidFill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17032"/>
            <a:ext cx="9144000" cy="3140968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4572000" y="3000372"/>
            <a:ext cx="3142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i="1" dirty="0" smtClean="0">
                <a:solidFill>
                  <a:srgbClr val="00B050"/>
                </a:solidFill>
              </a:rPr>
              <a:t>¡TÚ ELIGES!</a:t>
            </a:r>
            <a:endParaRPr lang="es-ES" sz="4000" b="1" i="1" dirty="0">
              <a:solidFill>
                <a:srgbClr val="00B050"/>
              </a:solidFill>
            </a:endParaRP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270" y="65912"/>
            <a:ext cx="1152128" cy="96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20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magesCAQK75S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642918"/>
            <a:ext cx="8072494" cy="5500726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1071538" y="1071546"/>
            <a:ext cx="750099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9600" b="1" i="1" dirty="0" smtClean="0">
                <a:ln/>
                <a:solidFill>
                  <a:srgbClr val="FF0000"/>
                </a:solidFill>
              </a:rPr>
              <a:t>“LO ESENCIAL ES INVISIBLE A LOS OJOS”</a:t>
            </a:r>
            <a:endParaRPr lang="es-ES" sz="9600" b="1" i="1" dirty="0">
              <a:ln/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856" y="764704"/>
            <a:ext cx="4824536" cy="468052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755576" y="5805063"/>
            <a:ext cx="7848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i="1" dirty="0"/>
              <a:t>¡ESTO ES TODO, </a:t>
            </a:r>
            <a:r>
              <a:rPr lang="es-ES" sz="2800" b="1" i="1" dirty="0" smtClean="0"/>
              <a:t>AMIGOS¡ ¡OS ESPERO¡ ¡ÁNIMO</a:t>
            </a:r>
            <a:r>
              <a:rPr lang="es-ES" sz="2800" b="1" i="1" dirty="0"/>
              <a:t>!...</a:t>
            </a:r>
            <a:endParaRPr lang="es-ES" sz="2800" b="1" i="1" dirty="0"/>
          </a:p>
        </p:txBody>
      </p:sp>
    </p:spTree>
    <p:extLst>
      <p:ext uri="{BB962C8B-B14F-4D97-AF65-F5344CB8AC3E}">
        <p14:creationId xmlns:p14="http://schemas.microsoft.com/office/powerpoint/2010/main" val="405449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779</Words>
  <Application>Microsoft Office PowerPoint</Application>
  <PresentationFormat>Presentación en pantalla (4:3)</PresentationFormat>
  <Paragraphs>139</Paragraphs>
  <Slides>18</Slides>
  <Notes>7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0" baseType="lpstr">
      <vt:lpstr>Tema de Office</vt:lpstr>
      <vt:lpstr>Imagen de mapa de bits</vt:lpstr>
      <vt:lpstr>Presentación de PowerPoint</vt:lpstr>
      <vt:lpstr>Presentación de PowerPoint</vt:lpstr>
      <vt:lpstr>Presentación de PowerPoint</vt:lpstr>
      <vt:lpstr>Presentación de PowerPoint</vt:lpstr>
      <vt:lpstr>ME APUNTO A RELI</vt:lpstr>
      <vt:lpstr>TAN SOLO PON UNA "X" EN LA SOLICITUD</vt:lpstr>
      <vt:lpstr>Presentación de PowerPoint</vt:lpstr>
      <vt:lpstr>                 Nuestros libros compartidos, también en las pruebas…</vt:lpstr>
      <vt:lpstr>CONTENIDOS</vt:lpstr>
      <vt:lpstr>Contenidos</vt:lpstr>
      <vt:lpstr>Presentación de PowerPoint</vt:lpstr>
      <vt:lpstr>   </vt:lpstr>
      <vt:lpstr>…Y también en el AULA</vt:lpstr>
      <vt:lpstr>OTRAS ACTIVIDADES</vt:lpstr>
      <vt:lpstr>En proyecto…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Universal</dc:creator>
  <cp:lastModifiedBy>Sala Profes1</cp:lastModifiedBy>
  <cp:revision>59</cp:revision>
  <dcterms:created xsi:type="dcterms:W3CDTF">2014-03-07T18:31:53Z</dcterms:created>
  <dcterms:modified xsi:type="dcterms:W3CDTF">2014-03-10T22:01:08Z</dcterms:modified>
</cp:coreProperties>
</file>